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8" r:id="rId3"/>
    <p:sldId id="295" r:id="rId4"/>
    <p:sldId id="297" r:id="rId5"/>
    <p:sldId id="259" r:id="rId6"/>
    <p:sldId id="296" r:id="rId7"/>
    <p:sldId id="257" r:id="rId8"/>
    <p:sldId id="312" r:id="rId9"/>
    <p:sldId id="260" r:id="rId10"/>
    <p:sldId id="298" r:id="rId11"/>
    <p:sldId id="302" r:id="rId12"/>
    <p:sldId id="301" r:id="rId13"/>
    <p:sldId id="262" r:id="rId14"/>
    <p:sldId id="290" r:id="rId15"/>
    <p:sldId id="304" r:id="rId16"/>
    <p:sldId id="264" r:id="rId17"/>
    <p:sldId id="291" r:id="rId18"/>
    <p:sldId id="314" r:id="rId19"/>
    <p:sldId id="303" r:id="rId20"/>
    <p:sldId id="292" r:id="rId21"/>
    <p:sldId id="293" r:id="rId22"/>
    <p:sldId id="307" r:id="rId23"/>
    <p:sldId id="313" r:id="rId24"/>
    <p:sldId id="309" r:id="rId25"/>
    <p:sldId id="310" r:id="rId26"/>
    <p:sldId id="305" r:id="rId27"/>
    <p:sldId id="308" r:id="rId28"/>
    <p:sldId id="306" r:id="rId29"/>
  </p:sldIdLst>
  <p:sldSz cx="9144000" cy="6858000" type="screen4x3"/>
  <p:notesSz cx="7150100" cy="9448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25" autoAdjust="0"/>
    <p:restoredTop sz="94660"/>
  </p:normalViewPr>
  <p:slideViewPr>
    <p:cSldViewPr>
      <p:cViewPr>
        <p:scale>
          <a:sx n="69" d="100"/>
          <a:sy n="69" d="100"/>
        </p:scale>
        <p:origin x="-978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50069" y="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fld id="{455FC8A2-07E5-46C4-A5A4-802F38F89AA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7472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50069" y="897472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6AC0EDD6-0C23-43DF-A890-48745D331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89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50069" y="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fld id="{04F2EDFA-51EB-4E22-9779-89C565D116B5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2850" y="708025"/>
            <a:ext cx="4724400" cy="354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1" tIns="47425" rIns="94851" bIns="474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5010" y="4488180"/>
            <a:ext cx="5720080" cy="4251960"/>
          </a:xfrm>
          <a:prstGeom prst="rect">
            <a:avLst/>
          </a:prstGeom>
        </p:spPr>
        <p:txBody>
          <a:bodyPr vert="horz" lIns="94851" tIns="47425" rIns="94851" bIns="4742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7472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50069" y="8974720"/>
            <a:ext cx="3098377" cy="472440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373C6206-BE55-44EC-801D-D2AB6D55C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9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C7C9B0-4D14-417E-93E4-BFAD114F812D}" type="datetime1">
              <a:rPr lang="en-US" smtClean="0"/>
              <a:t>4/26/2011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CE56-AF12-482C-AC9D-694392D6209E}" type="datetime1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C04B-13FE-46E3-9909-E4EACD430E12}" type="datetime1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176C-E8B7-4719-BF76-9E7B70E47070}" type="datetime1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B84522-E744-4048-8990-8AB09367980D}" type="datetime1">
              <a:rPr lang="en-US" smtClean="0"/>
              <a:t>4/26/2011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8A00-FB0C-4873-B989-5D9341B80B4B}" type="datetime1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C9E9-839F-49C2-982B-EF9E4BD2FDD0}" type="datetime1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6D2C-2B77-4190-95A0-E48CF1E7D1F4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2A3B2-2952-47E6-8DBC-09C4EC149B3F}" type="datetime1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E64B-1354-4209-814D-BE1A6A4C4AF2}" type="datetime1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DBDC-7FBF-448A-BC3B-A1FA4201502D}" type="datetime1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5804D13-1590-44BD-A432-D2AA8B3B9718}" type="datetime1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bm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bm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bmp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6400800" cy="1752600"/>
          </a:xfrm>
        </p:spPr>
        <p:txBody>
          <a:bodyPr/>
          <a:lstStyle/>
          <a:p>
            <a:r>
              <a:rPr lang="en-US" dirty="0" smtClean="0"/>
              <a:t>Alicia </a:t>
            </a:r>
            <a:r>
              <a:rPr lang="en-US" dirty="0" err="1" smtClean="0"/>
              <a:t>Klinefelter</a:t>
            </a:r>
            <a:endParaRPr lang="en-US" dirty="0" smtClean="0"/>
          </a:p>
          <a:p>
            <a:r>
              <a:rPr lang="en-US" dirty="0" smtClean="0"/>
              <a:t>ECE 7332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6400800" cy="1828800"/>
          </a:xfrm>
        </p:spPr>
        <p:txBody>
          <a:bodyPr/>
          <a:lstStyle/>
          <a:p>
            <a:r>
              <a:rPr lang="en-US" dirty="0" smtClean="0"/>
              <a:t>ALL-DIGITAL PLL (ADPLL)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07978" y="3164421"/>
            <a:ext cx="6786041" cy="60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4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Time-to-digital converter II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7" name="Content Placeholder 56"/>
          <p:cNvSpPr>
            <a:spLocks noGrp="1"/>
          </p:cNvSpPr>
          <p:nvPr>
            <p:ph idx="1"/>
          </p:nvPr>
        </p:nvSpPr>
        <p:spPr>
          <a:xfrm>
            <a:off x="228600" y="1752600"/>
            <a:ext cx="4216892" cy="4681729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err="1" smtClean="0"/>
              <a:t>Perrott</a:t>
            </a:r>
            <a:r>
              <a:rPr lang="en-US" sz="2800" dirty="0" smtClean="0"/>
              <a:t> </a:t>
            </a:r>
            <a:r>
              <a:rPr lang="en-US" sz="2800" dirty="0" smtClean="0"/>
              <a:t>presented a ring-oscillator based TDC</a:t>
            </a:r>
          </a:p>
          <a:p>
            <a:pPr lvl="1"/>
            <a:r>
              <a:rPr lang="en-US" sz="2400" dirty="0" smtClean="0"/>
              <a:t>Counts number of pulses between the two rising edges of the clock</a:t>
            </a:r>
          </a:p>
          <a:p>
            <a:pPr lvl="1"/>
            <a:r>
              <a:rPr lang="en-US" sz="2400" dirty="0" smtClean="0"/>
              <a:t>Determines which is leading /lagging</a:t>
            </a:r>
          </a:p>
          <a:p>
            <a:pPr lvl="1"/>
            <a:r>
              <a:rPr lang="en-US" sz="2400" dirty="0" smtClean="0"/>
              <a:t>Output goes to digital logic block to control DCO</a:t>
            </a:r>
          </a:p>
          <a:p>
            <a:r>
              <a:rPr lang="en-US" sz="2800" dirty="0" smtClean="0"/>
              <a:t>Large range with compact area</a:t>
            </a:r>
          </a:p>
          <a:p>
            <a:r>
              <a:rPr lang="en-US" sz="2800" dirty="0" smtClean="0"/>
              <a:t>Difficult </a:t>
            </a:r>
            <a:r>
              <a:rPr lang="en-US" sz="2800" dirty="0" smtClean="0"/>
              <a:t>to find in literature used for ADPLL</a:t>
            </a:r>
          </a:p>
          <a:p>
            <a:r>
              <a:rPr lang="en-US" sz="2800" dirty="0" smtClean="0"/>
              <a:t>Why would a filter be needed?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3530913" cy="374967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72237" y="5811678"/>
            <a:ext cx="1226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[1, 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Perrott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1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162800" y="2514600"/>
            <a:ext cx="1676400" cy="2971800"/>
          </a:xfrm>
        </p:spPr>
        <p:txBody>
          <a:bodyPr/>
          <a:lstStyle/>
          <a:p>
            <a:r>
              <a:rPr lang="en-US" dirty="0" smtClean="0"/>
              <a:t>Final schematic of the TDC.</a:t>
            </a:r>
          </a:p>
          <a:p>
            <a:endParaRPr lang="en-US" dirty="0"/>
          </a:p>
          <a:p>
            <a:r>
              <a:rPr lang="en-US" dirty="0" smtClean="0"/>
              <a:t>1.43</a:t>
            </a:r>
            <a:r>
              <a:rPr lang="el-GR" dirty="0" smtClean="0"/>
              <a:t>μ</a:t>
            </a:r>
            <a:r>
              <a:rPr lang="en-US" dirty="0" smtClean="0"/>
              <a:t>W @ 0.4V</a:t>
            </a:r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460248"/>
            <a:ext cx="1905000" cy="1292352"/>
          </a:xfrm>
        </p:spPr>
        <p:txBody>
          <a:bodyPr/>
          <a:lstStyle/>
          <a:p>
            <a:r>
              <a:rPr lang="en-US" sz="1800" dirty="0" smtClean="0"/>
              <a:t>ADPLL: </a:t>
            </a:r>
            <a:r>
              <a:rPr lang="en-US" sz="1800" dirty="0" smtClean="0"/>
              <a:t>  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Time-to-digital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converter II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7036"/>
            <a:ext cx="6580764" cy="650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19600" y="3999176"/>
            <a:ext cx="1638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9-bit up-counter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1500" y="5350877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25000"/>
                  </a:schemeClr>
                </a:solidFill>
              </a:rPr>
              <a:t>r</a:t>
            </a:r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egisters&lt;8:0&gt;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1981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oscillator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5400" y="1219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reset logic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3064" y="3829899"/>
            <a:ext cx="266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leading/lagging logic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Time-to-digital converter II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793" y="1524000"/>
            <a:ext cx="9144000" cy="5334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14" y="2033037"/>
            <a:ext cx="8700386" cy="3986329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27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DCO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292554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Converter (TDC)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292552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Digital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Loop Filter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248400" y="2380363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433456" y="2730216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3800" y="4121355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Divider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 flipV="1">
            <a:off x="3810000" y="2892717"/>
            <a:ext cx="533400" cy="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2"/>
          </p:cNvCxnSpPr>
          <p:nvPr/>
        </p:nvCxnSpPr>
        <p:spPr>
          <a:xfrm flipV="1">
            <a:off x="5638800" y="2892716"/>
            <a:ext cx="609600" cy="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6"/>
          </p:cNvCxnSpPr>
          <p:nvPr/>
        </p:nvCxnSpPr>
        <p:spPr>
          <a:xfrm>
            <a:off x="7315200" y="2892716"/>
            <a:ext cx="1198105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10500" y="2892716"/>
            <a:ext cx="0" cy="1690304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3"/>
          </p:cNvCxnSpPr>
          <p:nvPr/>
        </p:nvCxnSpPr>
        <p:spPr>
          <a:xfrm flipH="1">
            <a:off x="4648200" y="4583020"/>
            <a:ext cx="3162300" cy="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38200" y="2720777"/>
            <a:ext cx="1143000" cy="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0" idx="1"/>
          </p:cNvCxnSpPr>
          <p:nvPr/>
        </p:nvCxnSpPr>
        <p:spPr>
          <a:xfrm flipH="1">
            <a:off x="1600200" y="4583020"/>
            <a:ext cx="213360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00200" y="3206955"/>
            <a:ext cx="0" cy="1376066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00200" y="3206955"/>
            <a:ext cx="3810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4400" y="229255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ref(t)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66113" y="191311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66700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810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81000" y="1835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334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3400" y="2216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1500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858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5800" y="1835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382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38200" y="2216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73579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987879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7879" y="1835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40279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40279" y="2216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78379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8104409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104409" y="1911554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8028209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8188092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188092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267013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267013" y="1911554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190813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8350696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350696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8426896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429622" y="1911554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8513305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513305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973104" y="242239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out(t)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13</a:t>
            </a:fld>
            <a:endParaRPr lang="en-US"/>
          </a:p>
        </p:txBody>
      </p:sp>
      <p:sp>
        <p:nvSpPr>
          <p:cNvPr id="52" name="Content Placeholder 6"/>
          <p:cNvSpPr>
            <a:spLocks noGrp="1"/>
          </p:cNvSpPr>
          <p:nvPr>
            <p:ph idx="1"/>
          </p:nvPr>
        </p:nvSpPr>
        <p:spPr>
          <a:xfrm>
            <a:off x="381000" y="5334000"/>
            <a:ext cx="8407893" cy="121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Replaces the VCO from analog implementations</a:t>
            </a:r>
          </a:p>
          <a:p>
            <a:r>
              <a:rPr lang="en-US" dirty="0" smtClean="0"/>
              <a:t>Consumes 50-70% of overall ADPLL power</a:t>
            </a:r>
          </a:p>
          <a:p>
            <a:r>
              <a:rPr lang="en-US" dirty="0" smtClean="0"/>
              <a:t>Generally consists of a digital controller implementing frequency acquisition algorithm and oscillator.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18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1" animBg="1"/>
      <p:bldP spid="3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Many options</a:t>
            </a:r>
          </a:p>
          <a:p>
            <a:pPr lvl="1"/>
            <a:r>
              <a:rPr lang="en-US" sz="2200" dirty="0"/>
              <a:t>Standard inverter</a:t>
            </a:r>
          </a:p>
          <a:p>
            <a:pPr lvl="1"/>
            <a:r>
              <a:rPr lang="en-US" sz="2200" dirty="0"/>
              <a:t>Hysteresis Delay</a:t>
            </a:r>
          </a:p>
          <a:p>
            <a:pPr lvl="1"/>
            <a:r>
              <a:rPr lang="en-US" sz="2200" dirty="0"/>
              <a:t>Current Starved</a:t>
            </a:r>
          </a:p>
          <a:p>
            <a:pPr lvl="1"/>
            <a:r>
              <a:rPr lang="en-US" sz="2200" dirty="0"/>
              <a:t>Shunt </a:t>
            </a:r>
            <a:r>
              <a:rPr lang="en-US" sz="2200" dirty="0" smtClean="0"/>
              <a:t>Capacitor</a:t>
            </a:r>
            <a:endParaRPr lang="en-US" sz="2800" dirty="0" smtClean="0"/>
          </a:p>
          <a:p>
            <a:r>
              <a:rPr lang="en-US" sz="2800" dirty="0"/>
              <a:t>Most low power applications for ADPLLs use inverters or hysteresis delay </a:t>
            </a:r>
            <a:r>
              <a:rPr lang="en-US" sz="2800" dirty="0" smtClean="0"/>
              <a:t>cells (for fine stage).</a:t>
            </a:r>
          </a:p>
          <a:p>
            <a:pPr lvl="1"/>
            <a:r>
              <a:rPr lang="en-US" sz="2600" dirty="0" smtClean="0"/>
              <a:t>LSB resolution doesn’t need to be incredibly small for our application.</a:t>
            </a:r>
            <a:endParaRPr lang="en-US" sz="2600" dirty="0"/>
          </a:p>
          <a:p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DCO: DELAY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four different delay cells that were investigated.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911352"/>
          </a:xfrm>
        </p:spPr>
        <p:txBody>
          <a:bodyPr/>
          <a:lstStyle/>
          <a:p>
            <a:r>
              <a:rPr lang="en-US" dirty="0" smtClean="0"/>
              <a:t>DCO: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DELAY CELLS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3089128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57600" y="2971800"/>
            <a:ext cx="3194339" cy="369332"/>
          </a:xfrm>
          <a:prstGeom prst="rect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Shunt Capacitor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461" y="2971800"/>
            <a:ext cx="3194339" cy="369332"/>
          </a:xfrm>
          <a:prstGeom prst="rect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Inverter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68" y="1295400"/>
            <a:ext cx="3148723" cy="65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35652" y="6324600"/>
            <a:ext cx="3194339" cy="369332"/>
          </a:xfrm>
          <a:prstGeom prst="rect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Hysteresis Delay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2236" y="6324600"/>
            <a:ext cx="3194339" cy="369332"/>
          </a:xfrm>
          <a:prstGeom prst="rect">
            <a:avLst/>
          </a:prstGeom>
          <a:noFill/>
          <a:ln>
            <a:solidFill>
              <a:schemeClr val="bg1">
                <a:lumMod val="75000"/>
                <a:lumOff val="2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Current Starved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26836"/>
            <a:ext cx="1222452" cy="272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61" y="3737057"/>
            <a:ext cx="3103699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1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/>
          <a:lstStyle/>
          <a:p>
            <a:fld id="{BCE8A2F3-1938-4734-A8D1-BBB8B17F4DDB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112263" y="342149"/>
            <a:ext cx="1812293" cy="1292352"/>
          </a:xfrm>
        </p:spPr>
        <p:txBody>
          <a:bodyPr/>
          <a:lstStyle/>
          <a:p>
            <a:r>
              <a:rPr lang="en-US" dirty="0" smtClean="0"/>
              <a:t>Delay cells: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frequency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984191" y="2209800"/>
                <a:ext cx="2007409" cy="586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𝐻𝐷𝐶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  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191" y="2209800"/>
                <a:ext cx="2007409" cy="58644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984191" y="3048000"/>
                <a:ext cx="1975348" cy="586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𝐼𝐶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      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6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191" y="3048000"/>
                <a:ext cx="1975348" cy="586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6973005" y="3831180"/>
                <a:ext cx="1979260" cy="586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𝑠h𝑢𝑛𝑡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3005" y="3831180"/>
                <a:ext cx="1979260" cy="586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6971143" y="4640176"/>
                <a:ext cx="1910395" cy="586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𝐶𝑆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      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6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9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143" y="4640176"/>
                <a:ext cx="1910395" cy="586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8" y="988325"/>
            <a:ext cx="6585996" cy="4767475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358357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/>
          <a:lstStyle/>
          <a:p>
            <a:fld id="{BCE8A2F3-1938-4734-A8D1-BBB8B17F4DDB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063752"/>
          </a:xfrm>
        </p:spPr>
        <p:txBody>
          <a:bodyPr/>
          <a:lstStyle/>
          <a:p>
            <a:r>
              <a:rPr lang="en-US" dirty="0" smtClean="0"/>
              <a:t>Delay cells: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POWER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934200" y="2025134"/>
                <a:ext cx="2090509" cy="556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𝐻𝐷𝐶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=3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−14</m:t>
                          </m:r>
                        </m:sup>
                      </m:sSup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500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1500" i="1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025134"/>
                <a:ext cx="2090509" cy="55662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947248" y="3084391"/>
                <a:ext cx="2104935" cy="556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𝐼𝐶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=1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sz="1500" i="1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5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−6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7248" y="3084391"/>
                <a:ext cx="2104935" cy="55662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6936062" y="4148114"/>
                <a:ext cx="2153859" cy="559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𝑠h𝑢𝑛𝑡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=5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sz="1500" i="1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5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−15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6062" y="4148114"/>
                <a:ext cx="2153859" cy="5592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6934200" y="5221069"/>
                <a:ext cx="2123979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𝐶𝑆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=1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−14</m:t>
                          </m:r>
                        </m:sup>
                      </m:sSup>
                      <m:r>
                        <a:rPr lang="en-US" sz="1500" i="1">
                          <a:solidFill>
                            <a:schemeClr val="tx1"/>
                          </a:solidFill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5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1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  <m:r>
                            <a:rPr lang="en-US" sz="15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5221069"/>
                <a:ext cx="2123979" cy="5539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72" y="876300"/>
            <a:ext cx="6628028" cy="5067300"/>
          </a:xfrm>
          <a:prstGeom prst="rect">
            <a:avLst/>
          </a:prstGeom>
          <a:ln w="12700">
            <a:noFill/>
          </a:ln>
        </p:spPr>
      </p:pic>
      <p:sp>
        <p:nvSpPr>
          <p:cNvPr id="7" name="Rectangle 6"/>
          <p:cNvSpPr/>
          <p:nvPr/>
        </p:nvSpPr>
        <p:spPr>
          <a:xfrm>
            <a:off x="6470073" y="685800"/>
            <a:ext cx="457200" cy="5715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010400" y="460248"/>
            <a:ext cx="1981200" cy="758952"/>
          </a:xfrm>
        </p:spPr>
        <p:txBody>
          <a:bodyPr/>
          <a:lstStyle/>
          <a:p>
            <a:r>
              <a:rPr lang="en-US" sz="1800" dirty="0" smtClean="0"/>
              <a:t>DCO: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ARCHITECTURE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35410"/>
            <a:ext cx="6810375" cy="442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00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0" r="13870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7086600" y="2286000"/>
            <a:ext cx="19812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Linear </a:t>
            </a:r>
            <a:r>
              <a:rPr lang="en-US" dirty="0" smtClean="0"/>
              <a:t>Range: 430kHz-680kHz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Power (all on):</a:t>
            </a:r>
          </a:p>
          <a:p>
            <a:r>
              <a:rPr lang="en-US" dirty="0" smtClean="0"/>
              <a:t>935.2nW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758952"/>
          </a:xfrm>
        </p:spPr>
        <p:txBody>
          <a:bodyPr/>
          <a:lstStyle/>
          <a:p>
            <a:r>
              <a:rPr lang="en-US" dirty="0" smtClean="0"/>
              <a:t>DCO: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SCHEMATIC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5029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Fine tuning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3434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Coarse tuning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4100" y="3048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output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>
          <a:xfrm rot="10800000" flipV="1">
            <a:off x="304800" y="643353"/>
            <a:ext cx="6477000" cy="2785646"/>
          </a:xfrm>
          <a:prstGeom prst="curvedConnector3">
            <a:avLst>
              <a:gd name="adj1" fmla="val 10005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4300" y="1143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5000"/>
                  </a:schemeClr>
                </a:solidFill>
              </a:rPr>
              <a:t>feedback</a:t>
            </a:r>
            <a:endParaRPr lang="en-US" sz="1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4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Project Description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Problem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Expected Outcomes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My Approach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My architecture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Initial Designs and Research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Final Design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Novelty</a:t>
            </a:r>
          </a:p>
          <a:p>
            <a:pPr lvl="2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Low power and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synthesizeable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Further Work and Conclusions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752600" cy="1444752"/>
          </a:xfrm>
        </p:spPr>
        <p:txBody>
          <a:bodyPr/>
          <a:lstStyle/>
          <a:p>
            <a:r>
              <a:rPr lang="en-US" dirty="0" smtClean="0"/>
              <a:t>DCO: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COARSE STAGE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rANGE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617324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49" y="990600"/>
            <a:ext cx="6220691" cy="479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87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type="body" sz="half" idx="2"/>
          </p:nvPr>
        </p:nvSpPr>
        <p:spPr>
          <a:xfrm>
            <a:off x="7162800" y="2514600"/>
            <a:ext cx="16764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LSB Resolution: 692ps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292352"/>
          </a:xfrm>
        </p:spPr>
        <p:txBody>
          <a:bodyPr/>
          <a:lstStyle/>
          <a:p>
            <a:r>
              <a:rPr lang="en-US" dirty="0" smtClean="0"/>
              <a:t>DCO: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FINE STAGE RANGE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6034953" cy="4655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7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type="body" sz="half" idx="2"/>
          </p:nvPr>
        </p:nvSpPr>
        <p:spPr>
          <a:xfrm>
            <a:off x="7010400" y="2514600"/>
            <a:ext cx="1981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Coarse Code:</a:t>
            </a:r>
          </a:p>
          <a:p>
            <a:r>
              <a:rPr lang="en-US" dirty="0" smtClean="0"/>
              <a:t>0010_0000_0000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Fine Code:</a:t>
            </a:r>
          </a:p>
          <a:p>
            <a:r>
              <a:rPr lang="en-US" dirty="0" smtClean="0"/>
              <a:t>0000_0000_0000</a:t>
            </a:r>
          </a:p>
          <a:p>
            <a:r>
              <a:rPr lang="en-US" dirty="0" smtClean="0"/>
              <a:t>0000_0000_0000</a:t>
            </a:r>
          </a:p>
          <a:p>
            <a:r>
              <a:rPr lang="en-US" dirty="0" smtClean="0"/>
              <a:t>1000_0000_0000</a:t>
            </a:r>
          </a:p>
          <a:p>
            <a:r>
              <a:rPr lang="en-US" dirty="0" smtClean="0"/>
              <a:t>0000_0000</a:t>
            </a:r>
          </a:p>
          <a:p>
            <a:endParaRPr lang="en-US" dirty="0"/>
          </a:p>
          <a:p>
            <a:r>
              <a:rPr lang="en-US" dirty="0" smtClean="0"/>
              <a:t>Output Frequency:</a:t>
            </a:r>
          </a:p>
          <a:p>
            <a:r>
              <a:rPr lang="en-US" dirty="0" smtClean="0"/>
              <a:t>650.2kHz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292352"/>
          </a:xfrm>
        </p:spPr>
        <p:txBody>
          <a:bodyPr/>
          <a:lstStyle/>
          <a:p>
            <a:r>
              <a:rPr lang="en-US" dirty="0" smtClean="0"/>
              <a:t>DCO: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 output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920989"/>
            <a:ext cx="5886450" cy="464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Project Description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Problem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Expected Outcomes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My Approach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Components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My architecture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Initial Designs and Research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Final Design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Novelty</a:t>
            </a:r>
          </a:p>
          <a:p>
            <a:pPr lvl="2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Low power and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synthesizeable</a:t>
            </a: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Further Work and Conclusions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65825304"/>
              </p:ext>
            </p:extLst>
          </p:nvPr>
        </p:nvGraphicFramePr>
        <p:xfrm>
          <a:off x="4800600" y="1600200"/>
          <a:ext cx="4038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Power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Op. </a:t>
                      </a:r>
                      <a:r>
                        <a:rPr lang="en-US" sz="1400" dirty="0" err="1" smtClean="0"/>
                        <a:t>Freq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Voltage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5.4uW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3.4MGHz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5.2uw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3.89MHz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8mW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12.3MHz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1.7mW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166uW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163.2MHz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140uW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75.9uW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239.2MHz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340uW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450MHz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1.8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1.7mW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560MHz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2.3mW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800MHz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23.3mW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1GHz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1.8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5.5mW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5.6GHz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 V</a:t>
                      </a:r>
                      <a:endParaRPr lang="en-US" sz="14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1uW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650kHz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0.4V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3600"/>
            <a:ext cx="4419600" cy="3377837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POWER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514600" y="4876800"/>
            <a:ext cx="152400" cy="152400"/>
          </a:xfrm>
          <a:prstGeom prst="ellipse">
            <a:avLst/>
          </a:prstGeom>
          <a:solidFill>
            <a:srgbClr val="C00000">
              <a:alpha val="6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05000"/>
            <a:ext cx="5270231" cy="4038600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TUNING RANGE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781800" y="5334000"/>
            <a:ext cx="152400" cy="152400"/>
          </a:xfrm>
          <a:prstGeom prst="ellipse">
            <a:avLst/>
          </a:prstGeom>
          <a:solidFill>
            <a:srgbClr val="C00000">
              <a:alpha val="6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096000" y="5410200"/>
            <a:ext cx="6858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40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LOGIC BLOCK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7" name="Content Placeholder 56"/>
          <p:cNvSpPr>
            <a:spLocks noGrp="1"/>
          </p:cNvSpPr>
          <p:nvPr>
            <p:ph idx="1"/>
          </p:nvPr>
        </p:nvSpPr>
        <p:spPr>
          <a:xfrm>
            <a:off x="304800" y="1719070"/>
            <a:ext cx="8484092" cy="468172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Takes number of pulses counted from TDC, determines the number of coarse and fine delay stages needed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Uses one-hot encoding for the outputs of the transmission gates.</a:t>
            </a:r>
          </a:p>
          <a:p>
            <a:r>
              <a:rPr lang="en-US" sz="2800" dirty="0" smtClean="0"/>
              <a:t>Once coarse/fine stages are known, uses headers to turn off delay cells not being used</a:t>
            </a:r>
          </a:p>
          <a:p>
            <a:r>
              <a:rPr lang="en-US" sz="2800" dirty="0" smtClean="0"/>
              <a:t>Improvement on binary search</a:t>
            </a:r>
          </a:p>
          <a:p>
            <a:pPr lvl="1"/>
            <a:r>
              <a:rPr lang="en-US" sz="2600" dirty="0" smtClean="0"/>
              <a:t>Uses initial number of pulses to determine where to start search</a:t>
            </a:r>
          </a:p>
          <a:p>
            <a:pPr lvl="1"/>
            <a:r>
              <a:rPr lang="en-US" sz="2600" dirty="0" smtClean="0"/>
              <a:t>Number of pulses used to determine how many steps to take during next search step</a:t>
            </a:r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855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57" name="Content Placeholder 56"/>
          <p:cNvSpPr>
            <a:spLocks noGrp="1"/>
          </p:cNvSpPr>
          <p:nvPr>
            <p:ph idx="1"/>
          </p:nvPr>
        </p:nvSpPr>
        <p:spPr>
          <a:xfrm>
            <a:off x="304800" y="1719070"/>
            <a:ext cx="8484092" cy="46817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Synthesize Logic</a:t>
            </a:r>
          </a:p>
          <a:p>
            <a:pPr lvl="1"/>
            <a:r>
              <a:rPr lang="en-US" sz="2600" dirty="0" smtClean="0"/>
              <a:t>Use familiar technology with standard cells</a:t>
            </a:r>
          </a:p>
          <a:p>
            <a:pPr lvl="1"/>
            <a:r>
              <a:rPr lang="en-US" sz="2600" dirty="0" smtClean="0"/>
              <a:t>Replace with my own library cells created in FREEPDK</a:t>
            </a:r>
            <a:endParaRPr lang="en-US" sz="2600" dirty="0" smtClean="0"/>
          </a:p>
          <a:p>
            <a:r>
              <a:rPr lang="en-US" sz="2800" dirty="0" smtClean="0"/>
              <a:t>Do final system simulation</a:t>
            </a:r>
          </a:p>
          <a:p>
            <a:pPr lvl="1"/>
            <a:r>
              <a:rPr lang="en-US" sz="2600" dirty="0"/>
              <a:t>Frequency divider not mentioned here, nothing new</a:t>
            </a:r>
          </a:p>
          <a:p>
            <a:pPr lvl="1"/>
            <a:r>
              <a:rPr lang="en-US" sz="2600" dirty="0"/>
              <a:t>It consumes 6.6nW at </a:t>
            </a:r>
            <a:r>
              <a:rPr lang="en-US" sz="2600" dirty="0" smtClean="0"/>
              <a:t>400mV</a:t>
            </a:r>
            <a:endParaRPr lang="en-US" sz="2800" dirty="0" smtClean="0"/>
          </a:p>
          <a:p>
            <a:r>
              <a:rPr lang="en-US" sz="2800" dirty="0" smtClean="0"/>
              <a:t>Corner, Temperature simulations</a:t>
            </a:r>
          </a:p>
        </p:txBody>
      </p:sp>
    </p:spTree>
    <p:extLst>
      <p:ext uri="{BB962C8B-B14F-4D97-AF65-F5344CB8AC3E}">
        <p14:creationId xmlns:p14="http://schemas.microsoft.com/office/powerpoint/2010/main" val="172293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8305800" cy="4407408"/>
          </a:xfrm>
        </p:spPr>
        <p:txBody>
          <a:bodyPr>
            <a:normAutofit/>
          </a:bodyPr>
          <a:lstStyle/>
          <a:p>
            <a:r>
              <a:rPr lang="en-US" sz="3200" dirty="0"/>
              <a:t>All papers in the bibliography section of Wiki were used for plot </a:t>
            </a:r>
            <a:r>
              <a:rPr lang="en-US" sz="3200" dirty="0" smtClean="0"/>
              <a:t>generation and comparisons of DCOs</a:t>
            </a:r>
            <a:endParaRPr lang="en-US" sz="3200" dirty="0" smtClean="0"/>
          </a:p>
          <a:p>
            <a:r>
              <a:rPr lang="en-US" sz="3200" dirty="0" smtClean="0"/>
              <a:t>CPPSIM </a:t>
            </a:r>
            <a:r>
              <a:rPr lang="en-US" sz="3200" dirty="0" smtClean="0"/>
              <a:t>Tutorials</a:t>
            </a:r>
          </a:p>
          <a:p>
            <a:pPr lvl="1"/>
            <a:r>
              <a:rPr lang="en-US" sz="2800" dirty="0" smtClean="0"/>
              <a:t>[1, Perrot] PLL </a:t>
            </a:r>
            <a:r>
              <a:rPr lang="en-US" sz="2800" dirty="0" smtClean="0">
                <a:sym typeface="Wingdings" pitchFamily="2" charset="2"/>
              </a:rPr>
              <a:t> Digital Frequency </a:t>
            </a:r>
            <a:r>
              <a:rPr lang="en-US" sz="2800" dirty="0" smtClean="0">
                <a:sym typeface="Wingdings" pitchFamily="2" charset="2"/>
              </a:rPr>
              <a:t>Synthesizers</a:t>
            </a:r>
          </a:p>
          <a:p>
            <a:pPr lvl="1"/>
            <a:endParaRPr lang="en-US" sz="2800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34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05529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Originally only planned to complete DCO.</a:t>
            </a:r>
          </a:p>
          <a:p>
            <a:r>
              <a:rPr lang="en-US" sz="2800" dirty="0" smtClean="0"/>
              <a:t>In order to reduce number of lock cycles, pre-DCO logic needed.</a:t>
            </a:r>
          </a:p>
          <a:p>
            <a:pPr marL="45720" indent="0">
              <a:buNone/>
            </a:pPr>
            <a:endParaRPr lang="en-US" sz="2800" dirty="0" smtClean="0"/>
          </a:p>
          <a:p>
            <a:r>
              <a:rPr lang="en-US" sz="2800" b="1" dirty="0" smtClean="0"/>
              <a:t>Application space</a:t>
            </a:r>
            <a:r>
              <a:rPr lang="en-US" sz="2800" dirty="0" smtClean="0"/>
              <a:t>: Sub-threshold ADPLL Clock synthesizer for wireless sensor networks that takes a </a:t>
            </a:r>
            <a:r>
              <a:rPr lang="en-US" sz="2800" dirty="0" smtClean="0"/>
              <a:t>50kHz </a:t>
            </a:r>
            <a:r>
              <a:rPr lang="en-US" sz="2800" dirty="0" smtClean="0"/>
              <a:t>reference and outputs a clock at </a:t>
            </a:r>
            <a:r>
              <a:rPr lang="en-US" sz="2800" dirty="0" smtClean="0"/>
              <a:t>500kHz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Phase noise and jitter constraints are not rigid</a:t>
            </a:r>
          </a:p>
          <a:p>
            <a:pPr lvl="1"/>
            <a:r>
              <a:rPr lang="en-US" sz="2600" dirty="0" smtClean="0"/>
              <a:t>Assuming clock is controlling digital logic</a:t>
            </a:r>
          </a:p>
          <a:p>
            <a:pPr lvl="1"/>
            <a:r>
              <a:rPr lang="en-US" sz="2600" dirty="0" smtClean="0"/>
              <a:t>Amount of jitter in this application will seem large compared to RF</a:t>
            </a:r>
          </a:p>
          <a:p>
            <a:pPr lvl="1"/>
            <a:r>
              <a:rPr lang="en-US" sz="2600" dirty="0" smtClean="0"/>
              <a:t>Main goal is low power and using sleep mode after lock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ADPLL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85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05529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Power consumption: &lt; 10uW</a:t>
            </a:r>
          </a:p>
          <a:p>
            <a:r>
              <a:rPr lang="en-US" sz="2800" dirty="0" smtClean="0"/>
              <a:t>Supply Voltage: 400mV (V</a:t>
            </a:r>
            <a:r>
              <a:rPr lang="en-US" sz="3000" baseline="-25000" dirty="0" smtClean="0"/>
              <a:t>t</a:t>
            </a:r>
            <a:r>
              <a:rPr lang="en-US" sz="2800" dirty="0" smtClean="0"/>
              <a:t> = 410mV for NMOS_VTG)</a:t>
            </a:r>
          </a:p>
          <a:p>
            <a:r>
              <a:rPr lang="en-US" sz="2800" dirty="0" smtClean="0"/>
              <a:t>Phase Noise: &lt; 60dBc/Hz @ 1MHz</a:t>
            </a:r>
          </a:p>
          <a:p>
            <a:r>
              <a:rPr lang="en-US" sz="2800" dirty="0" smtClean="0"/>
              <a:t>Lock cycles: &lt; 10</a:t>
            </a:r>
          </a:p>
          <a:p>
            <a:r>
              <a:rPr lang="en-US" sz="2800" dirty="0" smtClean="0"/>
              <a:t>LSB Resolution: &lt;  1ns</a:t>
            </a:r>
          </a:p>
          <a:p>
            <a:r>
              <a:rPr lang="en-US" sz="2800" dirty="0" smtClean="0"/>
              <a:t>Only gates used (no capacitors, inductors, etc.)</a:t>
            </a:r>
          </a:p>
          <a:p>
            <a:pPr lvl="1"/>
            <a:r>
              <a:rPr lang="en-US" sz="2600" dirty="0" smtClean="0"/>
              <a:t>Some ADPLLs assume only intermediate signals are digital.</a:t>
            </a:r>
          </a:p>
          <a:p>
            <a:pPr lvl="1"/>
            <a:r>
              <a:rPr lang="en-US" sz="2600" dirty="0" smtClean="0"/>
              <a:t>To attempt to make it </a:t>
            </a:r>
            <a:r>
              <a:rPr lang="en-US" sz="2600" dirty="0" err="1" smtClean="0"/>
              <a:t>synthesizeable</a:t>
            </a:r>
            <a:endParaRPr lang="en-US" sz="2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ADPLL expectations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Problems with analog implementation</a:t>
            </a:r>
          </a:p>
          <a:p>
            <a:pPr lvl="1"/>
            <a:r>
              <a:rPr lang="en-US" sz="2800" dirty="0" smtClean="0"/>
              <a:t>Design and verification</a:t>
            </a:r>
          </a:p>
          <a:p>
            <a:pPr lvl="1"/>
            <a:r>
              <a:rPr lang="en-US" sz="2800" dirty="0" smtClean="0"/>
              <a:t>Settling time</a:t>
            </a:r>
          </a:p>
          <a:p>
            <a:pPr lvl="2"/>
            <a:r>
              <a:rPr lang="en-US" sz="2600" dirty="0" smtClean="0"/>
              <a:t>20 </a:t>
            </a:r>
            <a:r>
              <a:rPr lang="en-US" sz="2600" dirty="0"/>
              <a:t>– 30 </a:t>
            </a:r>
            <a:r>
              <a:rPr lang="en-US" sz="2600" dirty="0" err="1"/>
              <a:t>ms</a:t>
            </a:r>
            <a:r>
              <a:rPr lang="en-US" sz="2600" dirty="0"/>
              <a:t> </a:t>
            </a:r>
            <a:r>
              <a:rPr lang="en-US" sz="2600" dirty="0" smtClean="0"/>
              <a:t>in CPPLLs</a:t>
            </a:r>
          </a:p>
          <a:p>
            <a:pPr lvl="2"/>
            <a:r>
              <a:rPr lang="en-US" sz="2600" dirty="0" smtClean="0"/>
              <a:t>10 </a:t>
            </a:r>
            <a:r>
              <a:rPr lang="en-US" sz="2600" dirty="0" err="1"/>
              <a:t>ms</a:t>
            </a:r>
            <a:r>
              <a:rPr lang="en-US" sz="2600" dirty="0"/>
              <a:t> in the ADPLL</a:t>
            </a:r>
            <a:endParaRPr lang="en-US" sz="2600" dirty="0" smtClean="0"/>
          </a:p>
          <a:p>
            <a:pPr lvl="1"/>
            <a:r>
              <a:rPr lang="en-US" sz="2800" dirty="0" smtClean="0"/>
              <a:t>Implementation cost</a:t>
            </a:r>
          </a:p>
          <a:p>
            <a:pPr lvl="2"/>
            <a:r>
              <a:rPr lang="en-US" sz="2600" dirty="0" smtClean="0"/>
              <a:t>Custom blocks</a:t>
            </a:r>
          </a:p>
          <a:p>
            <a:pPr lvl="1"/>
            <a:r>
              <a:rPr lang="en-US" sz="2800" dirty="0" smtClean="0"/>
              <a:t>Loop Filter</a:t>
            </a:r>
          </a:p>
          <a:p>
            <a:pPr lvl="2"/>
            <a:r>
              <a:rPr lang="en-US" sz="2400" dirty="0" smtClean="0"/>
              <a:t>High Leakage current</a:t>
            </a:r>
          </a:p>
          <a:p>
            <a:pPr lvl="2"/>
            <a:r>
              <a:rPr lang="en-US" sz="2400" dirty="0" smtClean="0"/>
              <a:t>Large capacitor (2) area</a:t>
            </a:r>
          </a:p>
          <a:p>
            <a:pPr lvl="1"/>
            <a:r>
              <a:rPr lang="en-US" sz="2800" dirty="0" smtClean="0"/>
              <a:t>Charge Pump</a:t>
            </a:r>
          </a:p>
          <a:p>
            <a:pPr lvl="2"/>
            <a:r>
              <a:rPr lang="en-US" sz="2400" dirty="0" smtClean="0"/>
              <a:t>Low output resistance</a:t>
            </a:r>
          </a:p>
          <a:p>
            <a:pPr lvl="2"/>
            <a:r>
              <a:rPr lang="en-US" sz="2400" dirty="0"/>
              <a:t>M</a:t>
            </a:r>
            <a:r>
              <a:rPr lang="en-US" sz="2400" dirty="0" smtClean="0"/>
              <a:t>ismatch </a:t>
            </a:r>
            <a:r>
              <a:rPr lang="en-US" sz="2400" dirty="0"/>
              <a:t>between </a:t>
            </a:r>
            <a:r>
              <a:rPr lang="en-US" sz="2400" dirty="0" smtClean="0"/>
              <a:t>charging current and discharging </a:t>
            </a:r>
            <a:r>
              <a:rPr lang="en-US" sz="2400" dirty="0"/>
              <a:t>current </a:t>
            </a:r>
            <a:endParaRPr lang="en-US" sz="2400" dirty="0" smtClean="0"/>
          </a:p>
          <a:p>
            <a:pPr lvl="3"/>
            <a:r>
              <a:rPr lang="en-US" sz="2200" dirty="0" smtClean="0"/>
              <a:t>Phase </a:t>
            </a:r>
            <a:r>
              <a:rPr lang="en-US" sz="2200" dirty="0"/>
              <a:t>offset and </a:t>
            </a:r>
            <a:r>
              <a:rPr lang="en-US" sz="2200" dirty="0" smtClean="0"/>
              <a:t>reference spurs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ADPLLs useful?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5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Project Description</a:t>
            </a:r>
          </a:p>
          <a:p>
            <a:pPr lvl="1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Problem</a:t>
            </a:r>
          </a:p>
          <a:p>
            <a:pPr lvl="1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Expected Outcomes</a:t>
            </a:r>
          </a:p>
          <a:p>
            <a:pPr lvl="1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My Approach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My architecture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Initial Designs and Research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Final Design</a:t>
            </a:r>
          </a:p>
          <a:p>
            <a:pPr lvl="1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Novelty</a:t>
            </a:r>
          </a:p>
          <a:p>
            <a:pPr lvl="2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Low power and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synthesizeable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Further Work and Conclusions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1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All-digital PLL (ADPLL) TOPOLOGY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2666999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Converter (TDC)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2666997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Digital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Loop Filter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248400" y="2754808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433456" y="3104661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3800" y="4495800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Divider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 flipV="1">
            <a:off x="3810000" y="3267162"/>
            <a:ext cx="533400" cy="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2"/>
          </p:cNvCxnSpPr>
          <p:nvPr/>
        </p:nvCxnSpPr>
        <p:spPr>
          <a:xfrm flipV="1">
            <a:off x="5638800" y="3267161"/>
            <a:ext cx="609600" cy="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6"/>
          </p:cNvCxnSpPr>
          <p:nvPr/>
        </p:nvCxnSpPr>
        <p:spPr>
          <a:xfrm>
            <a:off x="7315200" y="3267161"/>
            <a:ext cx="1198105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10500" y="3267161"/>
            <a:ext cx="0" cy="169030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3"/>
          </p:cNvCxnSpPr>
          <p:nvPr/>
        </p:nvCxnSpPr>
        <p:spPr>
          <a:xfrm flipH="1">
            <a:off x="4648200" y="4957465"/>
            <a:ext cx="31623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38200" y="3095222"/>
            <a:ext cx="1143000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0" idx="1"/>
          </p:cNvCxnSpPr>
          <p:nvPr/>
        </p:nvCxnSpPr>
        <p:spPr>
          <a:xfrm flipH="1">
            <a:off x="1600200" y="4957465"/>
            <a:ext cx="21336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00200" y="3581400"/>
            <a:ext cx="0" cy="137606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00200" y="3581400"/>
            <a:ext cx="3810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4400" y="266699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ref(t)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66113" y="228755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66700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810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81000" y="2209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334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3400" y="2590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1500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858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5800" y="2209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382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38200" y="2590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73579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987879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7879" y="2209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40279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40279" y="2590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78379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8104409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104409" y="2285999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8028209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8188092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188092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267013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267013" y="2285999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190813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8350696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350696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8426896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429622" y="2285999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8513305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513305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973104" y="279684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out(t)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Slide Number Placeholder 1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733800" y="2042085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Why the loop filter?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&quot;No&quot; Symbol 10"/>
          <p:cNvSpPr/>
          <p:nvPr/>
        </p:nvSpPr>
        <p:spPr>
          <a:xfrm>
            <a:off x="4094389" y="2413420"/>
            <a:ext cx="1793421" cy="1750367"/>
          </a:xfrm>
          <a:prstGeom prst="noSmoking">
            <a:avLst/>
          </a:prstGeom>
          <a:solidFill>
            <a:srgbClr val="C00000">
              <a:alpha val="31000"/>
            </a:srgbClr>
          </a:solidFill>
          <a:ln>
            <a:solidFill>
              <a:srgbClr val="C00000">
                <a:alpha val="5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8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Project Description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Problem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Expected Outcomes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My Approach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Components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My architecture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Initial Designs and Research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Final Design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Novelty</a:t>
            </a:r>
          </a:p>
          <a:p>
            <a:pPr lvl="2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Low power and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synthesizeable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Results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Further Work and Conclusions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4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52" title="delay_architectures"/>
          <p:cNvSpPr txBox="1">
            <a:spLocks/>
          </p:cNvSpPr>
          <p:nvPr/>
        </p:nvSpPr>
        <p:spPr>
          <a:xfrm>
            <a:off x="381000" y="6019800"/>
            <a:ext cx="8407893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Architectures</a:t>
            </a:r>
          </a:p>
        </p:txBody>
      </p:sp>
      <p:sp>
        <p:nvSpPr>
          <p:cNvPr id="53" name="Content Placeholder 52"/>
          <p:cNvSpPr>
            <a:spLocks noGrp="1"/>
          </p:cNvSpPr>
          <p:nvPr>
            <p:ph idx="1"/>
          </p:nvPr>
        </p:nvSpPr>
        <p:spPr>
          <a:xfrm>
            <a:off x="380999" y="5105400"/>
            <a:ext cx="8407893" cy="99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Delay chain structure sets resolution</a:t>
            </a:r>
          </a:p>
          <a:p>
            <a:r>
              <a:rPr lang="en-US" dirty="0" smtClean="0"/>
              <a:t>Mismatch causes linearity issues</a:t>
            </a:r>
          </a:p>
          <a:p>
            <a:r>
              <a:rPr lang="en-US" dirty="0" smtClean="0"/>
              <a:t>Resolution: want low quantization noise</a:t>
            </a:r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Time-to-digital converter 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2205334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Converter (TDC)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2205332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Digital Logic Controller</a:t>
            </a:r>
          </a:p>
        </p:txBody>
      </p:sp>
      <p:sp>
        <p:nvSpPr>
          <p:cNvPr id="6" name="Oval 5"/>
          <p:cNvSpPr/>
          <p:nvPr/>
        </p:nvSpPr>
        <p:spPr>
          <a:xfrm>
            <a:off x="6248400" y="2293143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433456" y="2642996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3800" y="4034135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Divider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9" name="Straight Arrow Connector 8"/>
          <p:cNvCxnSpPr>
            <a:stCxn id="4" idx="3"/>
            <a:endCxn id="5" idx="1"/>
          </p:cNvCxnSpPr>
          <p:nvPr/>
        </p:nvCxnSpPr>
        <p:spPr>
          <a:xfrm flipV="1">
            <a:off x="3810000" y="2805497"/>
            <a:ext cx="533400" cy="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3"/>
            <a:endCxn id="6" idx="2"/>
          </p:cNvCxnSpPr>
          <p:nvPr/>
        </p:nvCxnSpPr>
        <p:spPr>
          <a:xfrm flipV="1">
            <a:off x="5638800" y="2805496"/>
            <a:ext cx="609600" cy="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6"/>
          </p:cNvCxnSpPr>
          <p:nvPr/>
        </p:nvCxnSpPr>
        <p:spPr>
          <a:xfrm>
            <a:off x="7315200" y="2805496"/>
            <a:ext cx="1198105" cy="3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10500" y="2805496"/>
            <a:ext cx="0" cy="1690304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8" idx="3"/>
          </p:cNvCxnSpPr>
          <p:nvPr/>
        </p:nvCxnSpPr>
        <p:spPr>
          <a:xfrm flipH="1">
            <a:off x="4648200" y="4495800"/>
            <a:ext cx="31623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38200" y="2633557"/>
            <a:ext cx="1143000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</p:cNvCxnSpPr>
          <p:nvPr/>
        </p:nvCxnSpPr>
        <p:spPr>
          <a:xfrm flipH="1">
            <a:off x="1600200" y="4495800"/>
            <a:ext cx="21336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600200" y="3119735"/>
            <a:ext cx="0" cy="137606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600200" y="3119735"/>
            <a:ext cx="3810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14400" y="220533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ref(t)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66113" y="1825894"/>
            <a:ext cx="762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66700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810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1000" y="1748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33400" y="2129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1500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858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85800" y="1748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382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38200" y="2129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73579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987879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87879" y="1748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40279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140279" y="2129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178379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8104409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104409" y="1824334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028209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188092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188092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8267013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267013" y="1824334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90813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8350696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350696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8426896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429622" y="1824334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8513305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8513305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973104" y="2335175"/>
            <a:ext cx="762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out(t)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19843" y="280024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div(t)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2946" y="1570759"/>
            <a:ext cx="9144000" cy="5334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680" y="2320852"/>
            <a:ext cx="667346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5" y="4652097"/>
            <a:ext cx="35623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17306" y="6516239"/>
            <a:ext cx="1226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[1, </a:t>
            </a:r>
            <a:r>
              <a:rPr lang="en-US" sz="1200" dirty="0" err="1" smtClean="0"/>
              <a:t>Perrott</a:t>
            </a:r>
            <a:r>
              <a:rPr lang="en-US" sz="1200" dirty="0" smtClean="0"/>
              <a:t>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918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0.08125 L -0.1467 -0.096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888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  <p:bldLst>
      <p:bldP spid="4" grpId="0" animBg="1"/>
      <p:bldP spid="55" grpId="0" animBg="1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4269</TotalTime>
  <Words>1174</Words>
  <Application>Microsoft Office PowerPoint</Application>
  <PresentationFormat>On-screen Show (4:3)</PresentationFormat>
  <Paragraphs>316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Grid</vt:lpstr>
      <vt:lpstr>ALL-DIGITAL PLL (ADPLL)</vt:lpstr>
      <vt:lpstr>Outline</vt:lpstr>
      <vt:lpstr>PROJECT: ADPLL</vt:lpstr>
      <vt:lpstr>PROJECT: ADPLL expectations</vt:lpstr>
      <vt:lpstr>Why are ADPLLs useful?</vt:lpstr>
      <vt:lpstr>Outline</vt:lpstr>
      <vt:lpstr>All-digital PLL (ADPLL) TOPOLOGY</vt:lpstr>
      <vt:lpstr>Outline</vt:lpstr>
      <vt:lpstr>ADPLL: Time-to-digital converter I</vt:lpstr>
      <vt:lpstr>ADPLL: Time-to-digital converter II</vt:lpstr>
      <vt:lpstr>ADPLL:    Time-to-digital converter II</vt:lpstr>
      <vt:lpstr>ADPLL: Time-to-digital converter II</vt:lpstr>
      <vt:lpstr>ADPLL: DCO</vt:lpstr>
      <vt:lpstr>DCO: DELAY CELLS</vt:lpstr>
      <vt:lpstr>DCO: DELAY CELLS</vt:lpstr>
      <vt:lpstr>Delay cells: frequency</vt:lpstr>
      <vt:lpstr>Delay cells: POWER</vt:lpstr>
      <vt:lpstr>DCO: ARCHITECTURE</vt:lpstr>
      <vt:lpstr>DCO: SCHEMATIC</vt:lpstr>
      <vt:lpstr>DCO: COARSE STAGE rANGE</vt:lpstr>
      <vt:lpstr>DCO: FINE STAGE RANGE</vt:lpstr>
      <vt:lpstr>DCO: Example output</vt:lpstr>
      <vt:lpstr>Outline</vt:lpstr>
      <vt:lpstr>DESIGN COMPARISONS: POWER</vt:lpstr>
      <vt:lpstr>DESIGN COMPARISONS: TUNING RANGE</vt:lpstr>
      <vt:lpstr>ADPLL: LOGIC BLOCK</vt:lpstr>
      <vt:lpstr>Future work</vt:lpstr>
      <vt:lpstr>RESOURCES</vt:lpstr>
    </vt:vector>
  </TitlesOfParts>
  <Company>UVA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Digitally Controlled Oscillators (DCO)</dc:title>
  <dc:creator>UVA</dc:creator>
  <cp:lastModifiedBy>UVA</cp:lastModifiedBy>
  <cp:revision>287</cp:revision>
  <cp:lastPrinted>2011-04-26T19:03:36Z</cp:lastPrinted>
  <dcterms:created xsi:type="dcterms:W3CDTF">2011-03-08T16:20:41Z</dcterms:created>
  <dcterms:modified xsi:type="dcterms:W3CDTF">2011-04-26T19:06:21Z</dcterms:modified>
</cp:coreProperties>
</file>